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79" r:id="rId3"/>
    <p:sldId id="433" r:id="rId4"/>
    <p:sldId id="458" r:id="rId5"/>
    <p:sldId id="430" r:id="rId6"/>
    <p:sldId id="476" r:id="rId7"/>
    <p:sldId id="452" r:id="rId8"/>
    <p:sldId id="460" r:id="rId9"/>
    <p:sldId id="461" r:id="rId10"/>
    <p:sldId id="454" r:id="rId11"/>
    <p:sldId id="455" r:id="rId12"/>
    <p:sldId id="466" r:id="rId13"/>
    <p:sldId id="465" r:id="rId14"/>
    <p:sldId id="462" r:id="rId15"/>
    <p:sldId id="372" r:id="rId16"/>
    <p:sldId id="435" r:id="rId17"/>
    <p:sldId id="395" r:id="rId18"/>
    <p:sldId id="468" r:id="rId19"/>
    <p:sldId id="469" r:id="rId20"/>
    <p:sldId id="470" r:id="rId21"/>
    <p:sldId id="443" r:id="rId22"/>
    <p:sldId id="464" r:id="rId23"/>
    <p:sldId id="471" r:id="rId24"/>
    <p:sldId id="472" r:id="rId25"/>
    <p:sldId id="370" r:id="rId26"/>
    <p:sldId id="408" r:id="rId27"/>
    <p:sldId id="409" r:id="rId28"/>
    <p:sldId id="405" r:id="rId29"/>
    <p:sldId id="406" r:id="rId30"/>
    <p:sldId id="410" r:id="rId31"/>
    <p:sldId id="467" r:id="rId32"/>
    <p:sldId id="477" r:id="rId33"/>
    <p:sldId id="474" r:id="rId34"/>
    <p:sldId id="456" r:id="rId35"/>
    <p:sldId id="478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26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3/17/22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3/17/22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7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eigenvalues of this system?</a:t>
            </a:r>
          </a:p>
          <a:p>
            <a:r>
              <a:rPr lang="en-US" dirty="0"/>
              <a:t>What does it mean to have a 0 eigenvalue?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781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4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15.png"/><Relationship Id="rId10" Type="http://schemas.openxmlformats.org/officeDocument/2006/relationships/image" Target="../media/image21.png"/><Relationship Id="rId4" Type="http://schemas.openxmlformats.org/officeDocument/2006/relationships/image" Target="../media/image1010.png"/><Relationship Id="rId9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9.jpeg"/><Relationship Id="rId4" Type="http://schemas.openxmlformats.org/officeDocument/2006/relationships/image" Target="../media/image180.png"/><Relationship Id="rId9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29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4: </a:t>
            </a:r>
            <a:r>
              <a:rPr lang="en-US" sz="3200" b="1" u="sng" dirty="0"/>
              <a:t>Modeling Dynamical Systems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0.8∗10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0.8+1.0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blipFill>
                <a:blip r:embed="rId3"/>
                <a:stretch>
                  <a:fillRect l="-722" r="-18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blipFill>
                <a:blip r:embed="rId4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blipFill>
                <a:blip r:embed="rId5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03737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295015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16641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2444302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a linear system.</a:t>
            </a:r>
          </a:p>
        </p:txBody>
      </p:sp>
      <p:pic>
        <p:nvPicPr>
          <p:cNvPr id="21" name="Picture 2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52CCF34-236D-C04B-B589-EB297070E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7648" y="3952034"/>
            <a:ext cx="560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oscillates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system has a sustained oscillation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𝑑𝑒𝑡𝐴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are always real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conjugates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16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</p:spPr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the product P*(</a:t>
            </a:r>
            <a:r>
              <a:rPr lang="en-US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-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) and degrades in proportion with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in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degrades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FE68-D195-8248-A290-46033C66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68EC-5B5F-1643-BF4E-2CF638929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Include </a:t>
            </a:r>
            <a:r>
              <a:rPr lang="en-US" sz="2400" dirty="0" err="1"/>
              <a:t>LaPlace</a:t>
            </a:r>
            <a:r>
              <a:rPr lang="en-US" sz="2400" dirty="0"/>
              <a:t> transforms, eigenvalues, time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21AD-535B-4146-9B78-1ABEC7D66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4970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3F32-A2CD-9F4B-A8BC-D498275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E22-7A86-A648-8A22-1850ECBF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E6A5-0AAD-DE49-BF6E-80FD968E5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3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B7-09BA-944B-8535-45EF1CF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D4-022B-0240-9CA2-03AF7E7B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differential equations</a:t>
            </a:r>
          </a:p>
          <a:p>
            <a:pPr lvl="1"/>
            <a:r>
              <a:rPr lang="en-US" sz="2000" dirty="0"/>
              <a:t>From reactions to differential equations</a:t>
            </a:r>
          </a:p>
          <a:p>
            <a:r>
              <a:rPr lang="en-US" sz="2400" dirty="0"/>
              <a:t>Single variable, linear, homogeneous</a:t>
            </a:r>
          </a:p>
          <a:p>
            <a:pPr lvl="1"/>
            <a:r>
              <a:rPr lang="en-US" sz="2000" dirty="0"/>
              <a:t>Stability? Speed of dynamics?</a:t>
            </a:r>
          </a:p>
          <a:p>
            <a:r>
              <a:rPr lang="en-US" sz="2400" dirty="0"/>
              <a:t>Multiple variables, linear</a:t>
            </a:r>
          </a:p>
          <a:p>
            <a:pPr lvl="1"/>
            <a:r>
              <a:rPr lang="en-US" sz="2000" dirty="0"/>
              <a:t>Stability? Speed of dynamics? Oscillations</a:t>
            </a:r>
          </a:p>
          <a:p>
            <a:r>
              <a:rPr lang="en-US" sz="2400" dirty="0"/>
              <a:t>Non-linear</a:t>
            </a:r>
          </a:p>
          <a:p>
            <a:pPr lvl="1"/>
            <a:r>
              <a:rPr lang="en-US" sz="2000" dirty="0"/>
              <a:t>Fixed points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02EC-E018-2C42-B7B6-A8AFD670B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298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5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4572000" y="5043659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develop this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of ordinary differential equations (ODEs), especially non-linear differential equations.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 -&gt;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110345" r="-132117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110345" r="-1117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203333" r="-1321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203333" r="-1117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05208C4-DE50-7D41-A5BA-7ED3DECB627B}"/>
              </a:ext>
            </a:extLst>
          </p:cNvPr>
          <p:cNvSpPr txBox="1"/>
          <p:nvPr/>
        </p:nvSpPr>
        <p:spPr>
          <a:xfrm>
            <a:off x="348743" y="1188720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1C336-E226-C040-AC01-2951EF30F1CE}"/>
              </a:ext>
            </a:extLst>
          </p:cNvPr>
          <p:cNvSpPr txBox="1"/>
          <p:nvPr/>
        </p:nvSpPr>
        <p:spPr>
          <a:xfrm>
            <a:off x="2764028" y="4998731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Stoichiometry Matrix</a:t>
            </a:r>
            <a:endParaRPr lang="en-US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810F2F-103E-1B4A-BBC1-7A72DB7C4E23}"/>
              </a:ext>
            </a:extLst>
          </p:cNvPr>
          <p:cNvGrpSpPr/>
          <p:nvPr/>
        </p:nvGrpSpPr>
        <p:grpSpPr>
          <a:xfrm>
            <a:off x="3105674" y="3289669"/>
            <a:ext cx="1757498" cy="1572708"/>
            <a:chOff x="3782330" y="3426829"/>
            <a:chExt cx="1757498" cy="15727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B41C6-AC5B-3744-BE87-6926614B8C0D}"/>
                </a:ext>
              </a:extLst>
            </p:cNvPr>
            <p:cNvSpPr txBox="1"/>
            <p:nvPr/>
          </p:nvSpPr>
          <p:spPr>
            <a:xfrm>
              <a:off x="3782330" y="342987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/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blipFill>
                  <a:blip r:embed="rId3"/>
                  <a:stretch>
                    <a:fillRect l="-1408" t="-2703" r="-5634" b="-35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/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blipFill>
                  <a:blip r:embed="rId4"/>
                  <a:stretch>
                    <a:fillRect l="-8571" t="-10526" r="-5714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9FCAC1-5025-CA4D-BBA2-A2DB6441F5E6}"/>
                </a:ext>
              </a:extLst>
            </p:cNvPr>
            <p:cNvSpPr txBox="1"/>
            <p:nvPr/>
          </p:nvSpPr>
          <p:spPr>
            <a:xfrm>
              <a:off x="5013722" y="3426829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6E9D1E-EE95-9F49-8CA4-FD2645B8AFB0}"/>
              </a:ext>
            </a:extLst>
          </p:cNvPr>
          <p:cNvGrpSpPr/>
          <p:nvPr/>
        </p:nvGrpSpPr>
        <p:grpSpPr>
          <a:xfrm>
            <a:off x="2861381" y="3345215"/>
            <a:ext cx="1594150" cy="1404670"/>
            <a:chOff x="529661" y="3528095"/>
            <a:chExt cx="1594150" cy="140467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AA9A112-B910-6E4A-ABD2-B4F7DDF0EF5D}"/>
                </a:ext>
              </a:extLst>
            </p:cNvPr>
            <p:cNvGrpSpPr/>
            <p:nvPr/>
          </p:nvGrpSpPr>
          <p:grpSpPr>
            <a:xfrm>
              <a:off x="529661" y="3793271"/>
              <a:ext cx="287258" cy="1139494"/>
              <a:chOff x="3364301" y="3729263"/>
              <a:chExt cx="287258" cy="113949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BE87A-12E8-AD4B-B912-3EE7E5CA0BB7}"/>
                  </a:ext>
                </a:extLst>
              </p:cNvPr>
              <p:cNvSpPr txBox="1"/>
              <p:nvPr/>
            </p:nvSpPr>
            <p:spPr>
              <a:xfrm>
                <a:off x="3364301" y="372926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3C0526-43BA-1F44-88E3-6DFF0D54B91C}"/>
                  </a:ext>
                </a:extLst>
              </p:cNvPr>
              <p:cNvSpPr txBox="1"/>
              <p:nvPr/>
            </p:nvSpPr>
            <p:spPr>
              <a:xfrm>
                <a:off x="3364301" y="4021891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B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80519D-7F87-E64C-8002-C0A344CE5782}"/>
                  </a:ext>
                </a:extLst>
              </p:cNvPr>
              <p:cNvSpPr txBox="1"/>
              <p:nvPr/>
            </p:nvSpPr>
            <p:spPr>
              <a:xfrm>
                <a:off x="3364301" y="4314519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19C51-7413-1043-B6BE-9E0B6E028DC1}"/>
                  </a:ext>
                </a:extLst>
              </p:cNvPr>
              <p:cNvSpPr txBox="1"/>
              <p:nvPr/>
            </p:nvSpPr>
            <p:spPr>
              <a:xfrm>
                <a:off x="3364301" y="4607147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D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017B9-C79C-C245-8A86-A83FF2E53AD2}"/>
                </a:ext>
              </a:extLst>
            </p:cNvPr>
            <p:cNvSpPr txBox="1"/>
            <p:nvPr/>
          </p:nvSpPr>
          <p:spPr>
            <a:xfrm>
              <a:off x="1258133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D4B76-C392-AB49-BA50-DD069F6010B2}"/>
                </a:ext>
              </a:extLst>
            </p:cNvPr>
            <p:cNvSpPr txBox="1"/>
            <p:nvPr/>
          </p:nvSpPr>
          <p:spPr>
            <a:xfrm>
              <a:off x="1758005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231556-25DF-BA4B-850C-D878D84B1991}"/>
              </a:ext>
            </a:extLst>
          </p:cNvPr>
          <p:cNvGrpSpPr/>
          <p:nvPr/>
        </p:nvGrpSpPr>
        <p:grpSpPr>
          <a:xfrm>
            <a:off x="5156233" y="3558128"/>
            <a:ext cx="1693266" cy="1015663"/>
            <a:chOff x="2824513" y="3558128"/>
            <a:chExt cx="1693266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/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444" r="-111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/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938" r="-3704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3C4EC-1737-1249-88BF-9E85D7BBD27A}"/>
                </a:ext>
              </a:extLst>
            </p:cNvPr>
            <p:cNvSpPr txBox="1"/>
            <p:nvPr/>
          </p:nvSpPr>
          <p:spPr>
            <a:xfrm>
              <a:off x="28245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[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60B1B8-CEC0-234F-810F-8AA8B566C308}"/>
                </a:ext>
              </a:extLst>
            </p:cNvPr>
            <p:cNvSpPr txBox="1"/>
            <p:nvPr/>
          </p:nvSpPr>
          <p:spPr>
            <a:xfrm>
              <a:off x="41199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]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185050-0438-894C-8FFC-41CD295C62B5}"/>
              </a:ext>
            </a:extLst>
          </p:cNvPr>
          <p:cNvSpPr txBox="1"/>
          <p:nvPr/>
        </p:nvSpPr>
        <p:spPr>
          <a:xfrm>
            <a:off x="6759773" y="3762791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BDFABC-3AEC-0C48-8562-0DDA4EB58A85}"/>
              </a:ext>
            </a:extLst>
          </p:cNvPr>
          <p:cNvSpPr txBox="1"/>
          <p:nvPr/>
        </p:nvSpPr>
        <p:spPr>
          <a:xfrm>
            <a:off x="6765869" y="4137695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2DA3F9-9DC3-D346-AB02-C017AE3C339F}"/>
              </a:ext>
            </a:extLst>
          </p:cNvPr>
          <p:cNvGrpSpPr/>
          <p:nvPr/>
        </p:nvGrpSpPr>
        <p:grpSpPr>
          <a:xfrm>
            <a:off x="854776" y="3278081"/>
            <a:ext cx="1108274" cy="1575756"/>
            <a:chOff x="420815" y="3672167"/>
            <a:chExt cx="1108274" cy="1575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/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/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/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/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D4D5D5-45ED-4047-BEF8-7AA5D894066A}"/>
                </a:ext>
              </a:extLst>
            </p:cNvPr>
            <p:cNvSpPr txBox="1"/>
            <p:nvPr/>
          </p:nvSpPr>
          <p:spPr>
            <a:xfrm>
              <a:off x="420815" y="367216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6734A7-DDD6-8E43-B861-E4C738F9539E}"/>
                </a:ext>
              </a:extLst>
            </p:cNvPr>
            <p:cNvSpPr txBox="1"/>
            <p:nvPr/>
          </p:nvSpPr>
          <p:spPr>
            <a:xfrm>
              <a:off x="1002983" y="3678263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/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blipFill>
                <a:blip r:embed="rId11"/>
                <a:stretch>
                  <a:fillRect l="-7895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/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blipFill>
                <a:blip r:embed="rId12"/>
                <a:stretch>
                  <a:fillRect l="-13514" r="-1351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D823ED-2A44-174C-9924-A3619822B2DB}"/>
              </a:ext>
            </a:extLst>
          </p:cNvPr>
          <p:cNvSpPr txBox="1"/>
          <p:nvPr/>
        </p:nvSpPr>
        <p:spPr>
          <a:xfrm>
            <a:off x="5156233" y="4998731"/>
            <a:ext cx="223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Reaction Rate Vector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6E1C03-52F8-E24D-BFC8-E943BC0E270F}"/>
              </a:ext>
            </a:extLst>
          </p:cNvPr>
          <p:cNvSpPr txBox="1"/>
          <p:nvPr/>
        </p:nvSpPr>
        <p:spPr>
          <a:xfrm>
            <a:off x="298925" y="4995491"/>
            <a:ext cx="2178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State Change Vector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/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blipFill>
                <a:blip r:embed="rId13"/>
                <a:stretch>
                  <a:fillRect l="-4348" t="-2381" r="-43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  <p:bldP spid="37" grpId="0"/>
      <p:bldP spid="46" grpId="0"/>
      <p:bldP spid="47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Simple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About This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283464" y="2199952"/>
            <a:ext cx="576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there are two chemical species, this is a 1-dimensional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”Autonomous system” – dynamics are </a:t>
            </a:r>
            <a:r>
              <a:rPr lang="en-US" sz="2000" i="1" dirty="0"/>
              <a:t>not</a:t>
            </a:r>
            <a:r>
              <a:rPr lang="en-US" sz="2000" dirty="0"/>
              <a:t> a explicit function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exists a stable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is linear in the state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and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Phase Portraits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1-dimensional system: Plot derivative of state variable against its value.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because system is autonomous.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Fixed point </a:t>
                </a:r>
                <a:r>
                  <a:rPr lang="en-US" dirty="0"/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0.  </m:t>
                    </m:r>
                  </m:oMath>
                </a14:m>
                <a:r>
                  <a:rPr lang="en-US" dirty="0"/>
                  <a:t>Occurs when plot intersects y =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Fixed point is stable (</a:t>
                </a:r>
                <a:r>
                  <a:rPr lang="en-US" b="1" dirty="0"/>
                  <a:t>steady state</a:t>
                </a:r>
                <a:r>
                  <a:rPr lang="en-US" dirty="0"/>
                  <a:t>) if movement away forces the system back.`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blipFill>
                <a:blip r:embed="rId10"/>
                <a:stretch>
                  <a:fillRect l="-448" t="-1695" r="-448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2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175403</TotalTime>
  <Words>2399</Words>
  <Application>Microsoft Macintosh PowerPoint</Application>
  <PresentationFormat>On-screen Show (4:3)</PresentationFormat>
  <Paragraphs>434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Courier New</vt:lpstr>
      <vt:lpstr>Office Theme</vt:lpstr>
      <vt:lpstr>BIOE 498 / BIOE 599  Advanced Biological Control Systems   Lecture 4: Modeling Dynamical Systems  </vt:lpstr>
      <vt:lpstr>Notes</vt:lpstr>
      <vt:lpstr>G.P.E. Box (Famous Statistician)</vt:lpstr>
      <vt:lpstr>Glycolytic Oscillations in Yeast*</vt:lpstr>
      <vt:lpstr>Dynamical Systems</vt:lpstr>
      <vt:lpstr>Reaction Network -&gt; Differential Equations</vt:lpstr>
      <vt:lpstr>Analysis of a Simple System</vt:lpstr>
      <vt:lpstr>Observations About This System</vt:lpstr>
      <vt:lpstr>Visualizations and Fixed Points</vt:lpstr>
      <vt:lpstr>Calculating Fixed Points</vt:lpstr>
      <vt:lpstr>Linear Systems</vt:lpstr>
      <vt:lpstr>Solving Linear Systems</vt:lpstr>
      <vt:lpstr>Fixed Points for 2-d Linear Systems</vt:lpstr>
      <vt:lpstr>Nonlinear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  <vt:lpstr>BACKUP</vt:lpstr>
      <vt:lpstr>PowerPoint Presentation</vt:lpstr>
      <vt:lpstr>Single Reactant, Linear Pathway is a Linear  (With Mass Action Kinetics)</vt:lpstr>
      <vt:lpstr>Calculating Fixed Points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2558</cp:revision>
  <dcterms:created xsi:type="dcterms:W3CDTF">2008-11-04T22:35:39Z</dcterms:created>
  <dcterms:modified xsi:type="dcterms:W3CDTF">2022-03-17T18:45:10Z</dcterms:modified>
</cp:coreProperties>
</file>